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</p:sldIdLst>
  <p:sldSz cy="5143500" cx="9144000"/>
  <p:notesSz cx="6858000" cy="9144000"/>
  <p:embeddedFontLst>
    <p:embeddedFont>
      <p:font typeface="Montserrat"/>
      <p:regular r:id="rId114"/>
      <p:bold r:id="rId115"/>
      <p:italic r:id="rId116"/>
      <p:boldItalic r:id="rId117"/>
    </p:embeddedFont>
    <p:embeddedFont>
      <p:font typeface="Source Code Pro"/>
      <p:regular r:id="rId118"/>
      <p:bold r:id="rId119"/>
      <p:italic r:id="rId120"/>
      <p:boldItalic r:id="rId121"/>
    </p:embeddedFont>
    <p:embeddedFont>
      <p:font typeface="Overpass"/>
      <p:regular r:id="rId122"/>
      <p:bold r:id="rId123"/>
      <p:italic r:id="rId124"/>
      <p:boldItalic r:id="rId1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4A53C4B-4B20-468D-938A-D21451F0B0BE}">
  <a:tblStyle styleId="{54A53C4B-4B20-468D-938A-D21451F0B0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SourceCodePro-boldItalic.fntdata"/><Relationship Id="rId25" Type="http://schemas.openxmlformats.org/officeDocument/2006/relationships/slide" Target="slides/slide20.xml"/><Relationship Id="rId120" Type="http://schemas.openxmlformats.org/officeDocument/2006/relationships/font" Target="fonts/SourceCodePr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Overpass-boldItalic.fntdata"/><Relationship Id="rId29" Type="http://schemas.openxmlformats.org/officeDocument/2006/relationships/slide" Target="slides/slide24.xml"/><Relationship Id="rId124" Type="http://schemas.openxmlformats.org/officeDocument/2006/relationships/font" Target="fonts/Overpass-italic.fntdata"/><Relationship Id="rId123" Type="http://schemas.openxmlformats.org/officeDocument/2006/relationships/font" Target="fonts/Overpass-bold.fntdata"/><Relationship Id="rId122" Type="http://schemas.openxmlformats.org/officeDocument/2006/relationships/font" Target="fonts/Overpass-regular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SourceCodePro-regular.fntdata"/><Relationship Id="rId117" Type="http://schemas.openxmlformats.org/officeDocument/2006/relationships/font" Target="fonts/Montserrat-boldItalic.fntdata"/><Relationship Id="rId116" Type="http://schemas.openxmlformats.org/officeDocument/2006/relationships/font" Target="fonts/Montserrat-italic.fntdata"/><Relationship Id="rId115" Type="http://schemas.openxmlformats.org/officeDocument/2006/relationships/font" Target="fonts/Montserrat-bold.fntdata"/><Relationship Id="rId119" Type="http://schemas.openxmlformats.org/officeDocument/2006/relationships/font" Target="fonts/SourceCodePro-bold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Montserrat-regular.fntdata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67502d4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67502d4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467502d456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467502d456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467502d456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467502d456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467502d456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467502d456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467502d456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467502d456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467502d456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467502d456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467502d456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467502d456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67502d456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467502d456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467502d45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467502d45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467502d45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467502d45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67502d45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67502d45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67502d45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67502d45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67502d456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67502d45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67502d45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67502d45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67502d45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67502d45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67502d45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67502d45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67502d456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67502d45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67502d45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67502d45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67502d45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67502d45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6fa6ee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6fa6ee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67502d45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67502d45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67502d45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67502d45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67502d45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67502d45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67502d456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67502d45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67502d456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67502d456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67502d456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67502d456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67502d456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67502d456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67502d456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67502d456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67502d456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67502d456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67502d45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67502d45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67502d45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67502d45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67502d45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67502d45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67502d456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67502d456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67502d456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67502d456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67502d456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67502d456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67502d456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67502d456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67502d456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67502d456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67502d456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67502d45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67502d456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67502d456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67502d4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67502d4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67502d45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67502d45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67502d45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67502d45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67502d456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67502d456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67502d456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67502d456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67502d45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67502d45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67502d45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67502d45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67502d456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67502d456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67502d45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67502d45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67502d45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67502d45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67502d456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67502d456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67502d456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67502d456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67502d456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467502d456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67502d45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67502d45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67502d456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67502d456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67502d456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467502d456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67502d456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67502d456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67502d456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67502d456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67502d4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67502d4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67502d45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67502d45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67502d456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467502d456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467502d456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467502d456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67502d456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67502d456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467502d456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467502d456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67502d45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67502d45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467502d456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467502d456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467502d456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467502d456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467502d456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467502d456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467502d456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467502d456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467502d456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467502d456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467502d456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467502d456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67502d456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67502d456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67502d456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67502d456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467502d456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467502d456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467502d456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467502d456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67502d45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67502d45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467502d45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467502d45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467502d45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467502d45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467502d45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467502d45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467502d45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467502d45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467502d456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467502d456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467502d456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467502d456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467502d456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467502d456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67502d456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67502d456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467502d456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467502d456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467502d456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467502d456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67502d45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67502d45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467502d456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467502d456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467502d456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467502d456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467502d456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467502d456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467502d456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467502d456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467502d456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467502d456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467502d456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467502d456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467502d456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467502d456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467502d456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467502d456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467502d456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467502d456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467502d456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467502d456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67502d45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67502d45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467502d456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467502d456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467502d456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467502d456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467502d456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467502d456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467502d456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467502d456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467502d456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467502d456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467502d456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467502d456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467502d456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467502d456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467502d456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467502d456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467502d456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467502d456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467502d456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467502d456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Object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Template Matching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" name="Google Shape;129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9" name="Google Shape;949;p1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Until the algorithm detects the face.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50" name="Google Shape;950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51" name="Google Shape;951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12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12"/>
          <p:cNvSpPr/>
          <p:nvPr/>
        </p:nvSpPr>
        <p:spPr>
          <a:xfrm>
            <a:off x="3763300" y="2741975"/>
            <a:ext cx="1407900" cy="14538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9" name="Google Shape;959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Theoretically this approach can be used for a variety of objects or detections.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0" name="Google Shape;960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1" name="Google Shape;961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13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13"/>
          <p:cNvSpPr/>
          <p:nvPr/>
        </p:nvSpPr>
        <p:spPr>
          <a:xfrm>
            <a:off x="3763300" y="2741975"/>
            <a:ext cx="1407900" cy="14538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1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 we’ll also work with a pre-trained eye detector.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0" name="Google Shape;970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1" name="Google Shape;971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14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14"/>
          <p:cNvSpPr/>
          <p:nvPr/>
        </p:nvSpPr>
        <p:spPr>
          <a:xfrm>
            <a:off x="3836925" y="2981200"/>
            <a:ext cx="515400" cy="4785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14"/>
          <p:cNvSpPr/>
          <p:nvPr/>
        </p:nvSpPr>
        <p:spPr>
          <a:xfrm>
            <a:off x="4532200" y="2981200"/>
            <a:ext cx="515400" cy="4785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0" name="Google Shape;980;p1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downside to this algorithm is the very large data sets needed to create your own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However, luckily many pre-trained sets of features already exist.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1" name="Google Shape;981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2" name="Google Shape;982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8" name="Google Shape;988;p1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OpenCV comes with pre-trained xml files of various Haar Cascades.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on in the deep learning section of the course, we will see how to create our own classification algorithms for any distinct group of images (e.g. cats vs dogs)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9" name="Google Shape;989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0" name="Google Shape;990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6" name="Google Shape;996;p1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placed pre-trained .xml files in the DATA folder.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also be using a pre-trained file for your upcoming project assessment.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first, let’s explore how to use facial detection with OpenCV!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7" name="Google Shape;997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8" name="Google Shape;998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Face Detection with OpenCV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4" name="Google Shape;1004;p1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005" name="Google Shape;1005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6" name="Google Shape;1006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Detection Assessment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2" name="Google Shape;1012;p1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013" name="Google Shape;1013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4" name="Google Shape;1014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Detection Assessment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Solutions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0" name="Google Shape;1020;p1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021" name="Google Shape;1021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2" name="Google Shape;1022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Template Matching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Template matching is the simplest form of object detection.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simply scans a larger image for a provided template by sliding the template target image across the larger image.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6" name="Google Shape;136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7" name="Google Shape;137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Template Matching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option that can be adjusted is the comparison method used as the target template is slid across the larger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methods are all some sort of correlation based metric.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4" name="Google Shape;144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5" name="Google Shape;145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1" name="Google Shape;151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2" name="Google Shape;152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625" y="899503"/>
            <a:ext cx="5136550" cy="4091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template matching with OpenCV!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0" name="Google Shape;160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1" name="Google Shape;161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Corner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68" name="Google Shape;168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9" name="Google Shape;169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When thinking about corner detection in computer vision, we should ask ourselves: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 corner?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corner is a point whose local neighborhood stands in two dominant and different edge directions.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6" name="Google Shape;176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7" name="Google Shape;177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When thinking about corner detection in computer vision, we should ask ourselves: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 corner?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corner can be interpreted as the junction of two edges, where an edge is a sudden change in image brightness.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4" name="Google Shape;184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5" name="Google Shape;185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various corner detection algorithms.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take a look at some of the most popular algorithms: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Shi-Tomasi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2" name="Google Shape;192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3" name="Google Shape;193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 in 1988 by Chris Harris and Mike Stephens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basic intuition is that corners can be detected by looking for significant change in all directions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" name="Google Shape;200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1" name="Google Shape;201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Goals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Understand a variety of object detection methods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slowly build up to more complex methods as we go along.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8" name="Google Shape;208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" name="Google Shape;209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32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2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9" name="Google Shape;219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0" name="Google Shape;220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33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3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3"/>
          <p:cNvSpPr/>
          <p:nvPr/>
        </p:nvSpPr>
        <p:spPr>
          <a:xfrm>
            <a:off x="3654100" y="298975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Shifting this window in any direction would result in a large change in appearance.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1" name="Google Shape;231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2" name="Google Shape;232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34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4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34"/>
          <p:cNvSpPr/>
          <p:nvPr/>
        </p:nvSpPr>
        <p:spPr>
          <a:xfrm>
            <a:off x="3654100" y="298975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Flat regions will have no change in all directions.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3" name="Google Shape;243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" name="Google Shape;244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35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5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5"/>
          <p:cNvSpPr/>
          <p:nvPr/>
        </p:nvSpPr>
        <p:spPr>
          <a:xfrm>
            <a:off x="4557975" y="382235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" name="Google Shape;249;p35"/>
          <p:cNvCxnSpPr>
            <a:stCxn id="248" idx="1"/>
          </p:cNvCxnSpPr>
          <p:nvPr/>
        </p:nvCxnSpPr>
        <p:spPr>
          <a:xfrm rot="10800000">
            <a:off x="4310775" y="4164650"/>
            <a:ext cx="2472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35"/>
          <p:cNvCxnSpPr>
            <a:stCxn id="248" idx="0"/>
          </p:cNvCxnSpPr>
          <p:nvPr/>
        </p:nvCxnSpPr>
        <p:spPr>
          <a:xfrm rot="10800000">
            <a:off x="4937325" y="3617150"/>
            <a:ext cx="0" cy="205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5"/>
          <p:cNvCxnSpPr>
            <a:stCxn id="248" idx="3"/>
          </p:cNvCxnSpPr>
          <p:nvPr/>
        </p:nvCxnSpPr>
        <p:spPr>
          <a:xfrm>
            <a:off x="5316675" y="4164650"/>
            <a:ext cx="2895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35"/>
          <p:cNvCxnSpPr>
            <a:stCxn id="248" idx="2"/>
          </p:cNvCxnSpPr>
          <p:nvPr/>
        </p:nvCxnSpPr>
        <p:spPr>
          <a:xfrm>
            <a:off x="4937325" y="4506950"/>
            <a:ext cx="0" cy="20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Edges won’t have a major change along the direction of the edge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9" name="Google Shape;259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" name="Google Shape;260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36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6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36"/>
          <p:cNvSpPr/>
          <p:nvPr/>
        </p:nvSpPr>
        <p:spPr>
          <a:xfrm>
            <a:off x="3531125" y="3682375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36"/>
          <p:cNvCxnSpPr>
            <a:stCxn id="264" idx="1"/>
          </p:cNvCxnSpPr>
          <p:nvPr/>
        </p:nvCxnSpPr>
        <p:spPr>
          <a:xfrm rot="10800000">
            <a:off x="3283925" y="4024675"/>
            <a:ext cx="2472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36"/>
          <p:cNvCxnSpPr>
            <a:stCxn id="264" idx="0"/>
          </p:cNvCxnSpPr>
          <p:nvPr/>
        </p:nvCxnSpPr>
        <p:spPr>
          <a:xfrm rot="10800000">
            <a:off x="3910475" y="3477175"/>
            <a:ext cx="0" cy="205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36"/>
          <p:cNvCxnSpPr>
            <a:stCxn id="264" idx="3"/>
          </p:cNvCxnSpPr>
          <p:nvPr/>
        </p:nvCxnSpPr>
        <p:spPr>
          <a:xfrm>
            <a:off x="4289825" y="4024675"/>
            <a:ext cx="2895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6"/>
          <p:cNvCxnSpPr>
            <a:stCxn id="264" idx="2"/>
          </p:cNvCxnSpPr>
          <p:nvPr/>
        </p:nvCxnSpPr>
        <p:spPr>
          <a:xfrm>
            <a:off x="3910475" y="4366975"/>
            <a:ext cx="0" cy="20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5" name="Google Shape;275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" name="Google Shape;276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" name="Google Shape;278;p37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7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7"/>
          <p:cNvSpPr/>
          <p:nvPr/>
        </p:nvSpPr>
        <p:spPr>
          <a:xfrm>
            <a:off x="3654100" y="298975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7"/>
          <p:cNvSpPr/>
          <p:nvPr/>
        </p:nvSpPr>
        <p:spPr>
          <a:xfrm>
            <a:off x="3632950" y="299140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" name="Google Shape;282;p37"/>
          <p:cNvCxnSpPr>
            <a:stCxn id="281" idx="1"/>
          </p:cNvCxnSpPr>
          <p:nvPr/>
        </p:nvCxnSpPr>
        <p:spPr>
          <a:xfrm rot="10800000">
            <a:off x="3385750" y="3333700"/>
            <a:ext cx="2472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37"/>
          <p:cNvCxnSpPr>
            <a:stCxn id="281" idx="0"/>
          </p:cNvCxnSpPr>
          <p:nvPr/>
        </p:nvCxnSpPr>
        <p:spPr>
          <a:xfrm rot="10800000">
            <a:off x="4012300" y="2786200"/>
            <a:ext cx="0" cy="205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37"/>
          <p:cNvCxnSpPr>
            <a:stCxn id="281" idx="3"/>
          </p:cNvCxnSpPr>
          <p:nvPr/>
        </p:nvCxnSpPr>
        <p:spPr>
          <a:xfrm>
            <a:off x="4391650" y="3333700"/>
            <a:ext cx="2895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37"/>
          <p:cNvCxnSpPr>
            <a:stCxn id="281" idx="2"/>
          </p:cNvCxnSpPr>
          <p:nvPr/>
        </p:nvCxnSpPr>
        <p:spPr>
          <a:xfrm>
            <a:off x="4012300" y="3676000"/>
            <a:ext cx="0" cy="20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6" name="Google Shape;2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225" y="1193837"/>
            <a:ext cx="7947842" cy="10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Shi-Tomasi Corner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 in 1994 by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J. Shi and C. Tomasi in their paper 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Good Features to Track 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 made a small modification to the Harris Corner Detector which ended up with better results.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3" name="Google Shape;293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4" name="Google Shape;294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Shi-Tomasi Corner 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changes the scoring function selection criteria that Harris uses for corner detection.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Detector uses: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 = 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 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k(λ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9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Shi-Tomasi uses: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 = min(λ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1" name="Google Shape;301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2" name="Google Shape;302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explore how to use both with the OpenCV library.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 sure to check out the resource links (including the original publications) if you are interested in exploring the full mathematical details behind the corner detection algorithms.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9" name="Google Shape;309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0" name="Google Shape;310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Edge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317" name="Google Shape;317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8" name="Google Shape;318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Template Matching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Simply looking for an exact copy of an image in another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this lecture we will learn how to use the Canny edge detector, one of the most popular edge detection algorithms.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was developed in 1986 by John Canny and is a multi-stage algorithm.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5" name="Google Shape;325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6" name="Google Shape;326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4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Apply Gaussian filter to smooth the image in order to remove the noise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" name="Google Shape;333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" name="Google Shape;334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Find the intensity gradients of the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1" name="Google Shape;341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2" name="Google Shape;342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4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Apply non-maximum suppression to get rid of spurious response to edge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9" name="Google Shape;349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0" name="Google Shape;350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Apply double threshold to determine potential edges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7" name="Google Shape;357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8" name="Google Shape;358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Track edge by hysteresis: Finalize the detection of edges by suppressing all the other edges that are weak and not connected to strong edges.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5" name="Google Shape;365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" name="Google Shape;366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high resolution images where you only want general edges, it is usually a good idea to apply a custom blur before applying the Canny Algorithm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3" name="Google Shape;373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4" name="Google Shape;374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Canny Algorithm also requires a user to decide on low and high threshold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our notebook we provide an equation for picking a good starting point for threshold values, but often you will need to adjust to your particular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this in jupyter!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1" name="Google Shape;381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2" name="Google Shape;382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Grid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389" name="Google Shape;389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0" name="Google Shape;390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Often cameras can create a distortion in an image, such as radial distortion and tangential distortion.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good way to account for these distortions when performing operations like object tracking is to have a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recognizable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pattern attached to the object being tracked.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7" name="Google Shape;397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8" name="Google Shape;398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Looking for corners in images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Edge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Expanding to find general edges of objects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Grid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Combining both concepts to find grids in images (useful for applications)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Grid patterns are often use to calibrate cameras and track motion.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05" name="Google Shape;405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06" name="Google Shape;406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250" y="2245575"/>
            <a:ext cx="3269500" cy="24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OpenCV has built in methods for tracking grids and chessboard like patterns.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them!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4" name="Google Shape;414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5" name="Google Shape;415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Contour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422" name="Google Shape;422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23" name="Google Shape;423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Contours are defined as simply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curve joining all the continuous points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(along the boundary), having same color or intensity.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Contours are a useful tool for shape analysis and object detection and recognition.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0" name="Google Shape;430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1" name="Google Shape;431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OpenCV has a built in Counter finder function that can also helps us differentiate between internal and external contours.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take a look!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8" name="Google Shape;438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9" name="Google Shape;439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Feature Matching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446" name="Google Shape;446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7" name="Google Shape;447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Welcome to the “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unofficial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 halfway point of the course!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 far we’ve learned a lot of technical syntax, but haven’t really been able to apply it to more complex computer vision applications.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54" name="Google Shape;454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55" name="Google Shape;455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now the point in the course where we can begin to do </a:t>
            </a:r>
            <a:r>
              <a:rPr b="1"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“cool”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computer vision applications.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From now on we will be using all our technical knowledge and syntax skills with OpenCV to create programs that are directly applicable to realistic situations!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2" name="Google Shape;462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3" name="Google Shape;463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begin by discussing Feature Matching.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already seen template matching to find objects within a larger image, but it required an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exact copy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Often that isn’t useful in a real world situation!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0" name="Google Shape;470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1" name="Google Shape;471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6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matching extracts defining key features from an input image (using ideas from corner,edge,and contour detection).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using a distance calculation, finds all the matches in a secondary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are no longer required to have an exact copy of the target image!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8" name="Google Shape;478;p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9" name="Google Shape;479;p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Contour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Allows us to detect foreground vs background images.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allows for detection of external vs internal contours (e.g. grabbing the eyes and smile from a cartoon smile face).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6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matching results: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6" name="Google Shape;486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87" name="Google Shape;487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800" y="2255750"/>
            <a:ext cx="3709325" cy="24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how the input image is not exactly what is shown in the secondary image!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5" name="Google Shape;495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6" name="Google Shape;496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1800" y="2237075"/>
            <a:ext cx="3737325" cy="24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p6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check out 3 methods: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Brute-Force Matching with ORB Descriptors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Brute-Force Matching with SIFT Descriptors and Ratio Test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FLANN based Matcher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4" name="Google Shape;504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05" name="Google Shape;505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be testing a generic cereal image and seeing if we can find its matching box in the cereal aisle.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2" name="Google Shape;512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3" name="Google Shape;513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Watershed Algorithm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20" name="Google Shape;520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1" name="Google Shape;521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p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geography, a watershed is a land area that channels rainfall and snowmelt to creeks, streams, and rivers, and eventually to outflow points such as reservoirs, bays, and the ocean.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8" name="Google Shape;528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9" name="Google Shape;529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5" name="Google Shape;535;p6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watersheds can then be segmented as topographical maps with boundaries.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6" name="Google Shape;536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37" name="Google Shape;537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9155" y="2139250"/>
            <a:ext cx="3372400" cy="2954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614" y="2357275"/>
            <a:ext cx="3366775" cy="244410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6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watersheds can then be segmented as topographical maps with boundaries.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6" name="Google Shape;546;p6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7" name="Google Shape;547;p6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Metaphorically, the watershed algorithm transformation treats the image it operates upon like a topographic map, with the brightness of each point representing its height, and finds the lines that run along the tops of ridges.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4" name="Google Shape;554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5" name="Google Shape;555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Any grayscale image can be viewed as a topographic surface where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high intensity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denotes peaks and hills while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low intensity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denotes valleys.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algorithm can then fill every isolated valleys (local minima) with different colored water (labels).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62" name="Google Shape;562;p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3" name="Google Shape;563;p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Matching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advanced methods of detecting matching objects in another image, even if the target image is not shown exactly the same in the image we are searching.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" name="Google Shape;97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p72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the “water” rises, depending on the peaks (gradients) nearby, “water” from different valleys (different segments of the image), with different colors could start to merge.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avoid this merging, the algorithm creates barriers (segment edge boundaries) in locations where “water” merges.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0" name="Google Shape;570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1" name="Google Shape;571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p73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algorithm is especially useful for segmenting images into background and foreground in situations that are difficult for other algorithms.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common example is the use of coins next to each other on a table.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8" name="Google Shape;578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9" name="Google Shape;579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5" name="Google Shape;585;p74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Attempting to segment these coins can be difficult: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86" name="Google Shape;586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87" name="Google Shape;587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113" y="2762050"/>
            <a:ext cx="1923475" cy="23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75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may be unclear to the algorithm if it should be treated as one large object or many small objects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5" name="Google Shape;595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96" name="Google Shape;596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113" y="2762050"/>
            <a:ext cx="1923475" cy="23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76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may be unclear to the algorithm if it should be treated as one large object or many small objects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04" name="Google Shape;604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5" name="Google Shape;605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113" y="2762050"/>
            <a:ext cx="1923475" cy="23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125" y="2762055"/>
            <a:ext cx="1923475" cy="238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p77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watershed algorithm can be very effective for these sort of problems.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14" name="Google Shape;614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15" name="Google Shape;615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000" y="2173125"/>
            <a:ext cx="4148000" cy="27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78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on we will also learn how to provide our own custom “seeds” that allow us to manually start where the valleys of the watersheds go.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3" name="Google Shape;623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4" name="Google Shape;624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p79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draw on our own seeds to an image: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31" name="Google Shape;631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32" name="Google Shape;632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225" y="1743838"/>
            <a:ext cx="458152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p80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 then calculate the image segments.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0" name="Google Shape;640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41" name="Google Shape;641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225" y="1743838"/>
            <a:ext cx="458152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p81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exploring the syntax of the watershed algorithm with OpenCV and then we’ll expand this idea to setting our own seeds.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9" name="Google Shape;649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0" name="Google Shape;650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Watershed Algorithm	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Advanced algorithm that allows us to segment images into foreground and background.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allows us to manually set seeds to choose segments of an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" name="Google Shape;105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Custom Seeds with Watershed Algorithm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657" name="Google Shape;657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8" name="Google Shape;658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Goals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Understand a variety of object detection methods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slowly build up to more complex methods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5" name="Google Shape;665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6" name="Google Shape;666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Face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Viola-Jones Algorithm with Haar Cascades</a:t>
            </a:r>
            <a:endParaRPr/>
          </a:p>
        </p:txBody>
      </p:sp>
      <p:pic>
        <p:nvPicPr>
          <p:cNvPr descr="watermark.jpg" id="673" name="Google Shape;673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4" name="Google Shape;674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0" name="Google Shape;680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this lecture we will explore face detection using Haar Cascades, which is key component of the Viola-Jones object detection framework.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in mind, this is face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detection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NOT face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recognition.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1" name="Google Shape;681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82" name="Google Shape;682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8" name="Google Shape;688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be able to very quickly detect if a face is in an image and locate it.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However we won’t know who’s face it belongs to.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would need a really large dataset and deep learning for facial recognition.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9" name="Google Shape;689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0" name="Google Shape;690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2001 Paul Viola and Michael Jones published their method of face detection based on the simple concept of a few key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also came up with the idea of pre-computing an integral image to save time on calculations.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97" name="Google Shape;697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8" name="Google Shape;698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4" name="Google Shape;704;p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first understand the main feature types that Viola and Jones proposed.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5" name="Google Shape;705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6" name="Google Shape;706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2" name="Google Shape;712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feature types are: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Edge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3" name="Google Shape;713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4" name="Google Shape;714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89"/>
          <p:cNvSpPr/>
          <p:nvPr/>
        </p:nvSpPr>
        <p:spPr>
          <a:xfrm>
            <a:off x="2199100" y="25938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89"/>
          <p:cNvSpPr/>
          <p:nvPr/>
        </p:nvSpPr>
        <p:spPr>
          <a:xfrm>
            <a:off x="2199100" y="3127525"/>
            <a:ext cx="2134800" cy="53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89"/>
          <p:cNvSpPr/>
          <p:nvPr/>
        </p:nvSpPr>
        <p:spPr>
          <a:xfrm rot="5400000">
            <a:off x="5479975" y="31275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89"/>
          <p:cNvSpPr/>
          <p:nvPr/>
        </p:nvSpPr>
        <p:spPr>
          <a:xfrm rot="5400000">
            <a:off x="4946275" y="3127525"/>
            <a:ext cx="2134800" cy="53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4" name="Google Shape;724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feature types are: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5" name="Google Shape;725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6" name="Google Shape;726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90"/>
          <p:cNvSpPr/>
          <p:nvPr/>
        </p:nvSpPr>
        <p:spPr>
          <a:xfrm>
            <a:off x="2199100" y="25938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90"/>
          <p:cNvSpPr/>
          <p:nvPr/>
        </p:nvSpPr>
        <p:spPr>
          <a:xfrm>
            <a:off x="2199100" y="3127525"/>
            <a:ext cx="2134800" cy="53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90"/>
          <p:cNvSpPr/>
          <p:nvPr/>
        </p:nvSpPr>
        <p:spPr>
          <a:xfrm>
            <a:off x="2199100" y="36612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90"/>
          <p:cNvSpPr/>
          <p:nvPr/>
        </p:nvSpPr>
        <p:spPr>
          <a:xfrm rot="5400000">
            <a:off x="5479975" y="31275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90"/>
          <p:cNvSpPr/>
          <p:nvPr/>
        </p:nvSpPr>
        <p:spPr>
          <a:xfrm rot="5400000">
            <a:off x="4946275" y="3127525"/>
            <a:ext cx="2134800" cy="53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90"/>
          <p:cNvSpPr/>
          <p:nvPr/>
        </p:nvSpPr>
        <p:spPr>
          <a:xfrm rot="5400000">
            <a:off x="4412575" y="31275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8" name="Google Shape;738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feature types are: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Four-rectangle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9" name="Google Shape;739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40" name="Google Shape;740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91"/>
          <p:cNvSpPr/>
          <p:nvPr/>
        </p:nvSpPr>
        <p:spPr>
          <a:xfrm>
            <a:off x="2806375" y="2631550"/>
            <a:ext cx="1095000" cy="109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91"/>
          <p:cNvSpPr/>
          <p:nvPr/>
        </p:nvSpPr>
        <p:spPr>
          <a:xfrm>
            <a:off x="3901375" y="2631550"/>
            <a:ext cx="1095000" cy="109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91"/>
          <p:cNvSpPr/>
          <p:nvPr/>
        </p:nvSpPr>
        <p:spPr>
          <a:xfrm rot="10800000">
            <a:off x="3901375" y="3726550"/>
            <a:ext cx="1095000" cy="109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91"/>
          <p:cNvSpPr/>
          <p:nvPr/>
        </p:nvSpPr>
        <p:spPr>
          <a:xfrm rot="10800000">
            <a:off x="2806375" y="3726550"/>
            <a:ext cx="1095000" cy="109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Facial and Eye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use Haar Cascades to detect faces in images.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Note, this is not yet facial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recognition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that requires deep learning which we learn in a future section.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3" name="Google Shape;113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0" name="Google Shape;750;p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Each feature is a single value obtained by subtracting sum of pixels under white rectangle from sum of pixels under black rectangle.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Realistically, our images won’t be perfect edges or lines.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1" name="Google Shape;751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2" name="Google Shape;752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features are calculated by: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mean(dark region) - mean(light region)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9" name="Google Shape;759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60" name="Google Shape;760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1" name="Google Shape;761;p93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{54A53C4B-4B20-468D-938A-D21451F0B0BE}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2" name="Google Shape;762;p93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{54A53C4B-4B20-468D-938A-D21451F0B0BE}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9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perfect edge would result in a value of one.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69" name="Google Shape;769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70" name="Google Shape;770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1" name="Google Shape;771;p94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{54A53C4B-4B20-468D-938A-D21451F0B0BE}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2" name="Google Shape;772;p94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{54A53C4B-4B20-468D-938A-D21451F0B0BE}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8" name="Google Shape;778;p9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closer the result is to 1, the better the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79" name="Google Shape;779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0" name="Google Shape;780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1" name="Google Shape;781;p95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{54A53C4B-4B20-468D-938A-D21451F0B0BE}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2" name="Google Shape;782;p95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{54A53C4B-4B20-468D-938A-D21451F0B0BE}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9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sum([0.8,1,0.7,0.8,0.8,0.8,0.8,0.8]) = 6.5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s</a:t>
            </a: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um([0,0.1,0.3,0.1,0.1,0.2,0.2,0.2]) = 1.2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9" name="Google Shape;789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0" name="Google Shape;790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1" name="Google Shape;791;p96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{54A53C4B-4B20-468D-938A-D21451F0B0BE}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2" name="Google Shape;792;p96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{54A53C4B-4B20-468D-938A-D21451F0B0BE}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8" name="Google Shape;798;p9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Mean = </a:t>
            </a: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6.5 / 8 = </a:t>
            </a: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0.8125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Mean = 1.2 / 8 = 0.15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9" name="Google Shape;799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0" name="Google Shape;800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1" name="Google Shape;801;p97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{54A53C4B-4B20-468D-938A-D21451F0B0BE}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2" name="Google Shape;802;p97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{54A53C4B-4B20-468D-938A-D21451F0B0BE}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9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Delta = 0.8125 - 0.15 = 0.6625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9" name="Google Shape;809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0" name="Google Shape;810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1" name="Google Shape;811;p98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{54A53C4B-4B20-468D-938A-D21451F0B0BE}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12" name="Google Shape;812;p98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{54A53C4B-4B20-468D-938A-D21451F0B0BE}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8" name="Google Shape;818;p9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Delta = 0.8125 - 0.15 = 0.6625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19" name="Google Shape;819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0" name="Google Shape;820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21" name="Google Shape;821;p99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{54A53C4B-4B20-468D-938A-D21451F0B0BE}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2" name="Google Shape;822;p99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{54A53C4B-4B20-468D-938A-D21451F0B0BE}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8" name="Google Shape;828;p10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these sums for the entire image would be very computationally expensive.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Viola-Jones algorithm solves this by using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integral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Resulting in an O(1) running time of the algorithm.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29" name="Google Shape;829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0" name="Google Shape;830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6" name="Google Shape;836;p1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integral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image is also known as a summed area table.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7" name="Google Shape;837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8" name="Google Shape;838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01"/>
          <p:cNvPicPr preferRelativeResize="0"/>
          <p:nvPr/>
        </p:nvPicPr>
        <p:blipFill rotWithShape="1">
          <a:blip r:embed="rId4">
            <a:alphaModFix/>
          </a:blip>
          <a:srcRect b="55634" l="7825" r="0" t="0"/>
          <a:stretch/>
        </p:blipFill>
        <p:spPr>
          <a:xfrm>
            <a:off x="1398575" y="2199100"/>
            <a:ext cx="2370600" cy="22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01"/>
          <p:cNvPicPr preferRelativeResize="0"/>
          <p:nvPr/>
        </p:nvPicPr>
        <p:blipFill rotWithShape="1">
          <a:blip r:embed="rId4">
            <a:alphaModFix/>
          </a:blip>
          <a:srcRect b="0" l="7825" r="0" t="44364"/>
          <a:stretch/>
        </p:blipFill>
        <p:spPr>
          <a:xfrm>
            <a:off x="5157900" y="2199100"/>
            <a:ext cx="2370600" cy="286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Project Assessment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build a full computer vision application that can blur license plates automatically!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" name="Google Shape;121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6" name="Google Shape;846;p102"/>
          <p:cNvSpPr txBox="1"/>
          <p:nvPr>
            <p:ph idx="1" type="body"/>
          </p:nvPr>
        </p:nvSpPr>
        <p:spPr>
          <a:xfrm>
            <a:off x="302500" y="968450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sum up a subrectangle of its values; each coloured spot highlights the sum inside the rectangle of that colour.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47" name="Google Shape;847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48" name="Google Shape;848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02"/>
          <p:cNvPicPr preferRelativeResize="0"/>
          <p:nvPr/>
        </p:nvPicPr>
        <p:blipFill rotWithShape="1">
          <a:blip r:embed="rId4">
            <a:alphaModFix/>
          </a:blip>
          <a:srcRect b="55634" l="7825" r="0" t="0"/>
          <a:stretch/>
        </p:blipFill>
        <p:spPr>
          <a:xfrm>
            <a:off x="1862200" y="2493550"/>
            <a:ext cx="2275025" cy="21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02"/>
          <p:cNvPicPr preferRelativeResize="0"/>
          <p:nvPr/>
        </p:nvPicPr>
        <p:blipFill rotWithShape="1">
          <a:blip r:embed="rId4">
            <a:alphaModFix/>
          </a:blip>
          <a:srcRect b="0" l="7825" r="0" t="44364"/>
          <a:stretch/>
        </p:blipFill>
        <p:spPr>
          <a:xfrm>
            <a:off x="5144200" y="2438350"/>
            <a:ext cx="2126675" cy="25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6" name="Google Shape;856;p1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algorithm also saves time by going through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cascade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of classifiers.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will treat the image to a series (a cascade) of classifiers based on the simple features shown earlier.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Once an image fails a classifier, we can stop attempting to detect a face.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7" name="Google Shape;857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8" name="Google Shape;858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4" name="Google Shape;864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common misconception behind face detection with this algorithm is that the algorithm slowly “scans” the entire image looking for a face.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would be very inefficient, instead we pass the cascade of classifiers.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65" name="Google Shape;865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66" name="Google Shape;866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2" name="Google Shape;872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we need a front facing image of a person’s face.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3" name="Google Shape;873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4" name="Google Shape;874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105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1775" y="2337750"/>
            <a:ext cx="3220451" cy="246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1" name="Google Shape;881;p10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turn it to grayscale.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2" name="Google Shape;882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3" name="Google Shape;883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106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0" name="Google Shape;890;p10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we will begin the search for Haar Cascade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91" name="Google Shape;891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2" name="Google Shape;892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107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1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One of the very first features searched for is an edge feature indicating eyes and cheeks.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00" name="Google Shape;900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01" name="Google Shape;901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08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08"/>
          <p:cNvSpPr/>
          <p:nvPr/>
        </p:nvSpPr>
        <p:spPr>
          <a:xfrm>
            <a:off x="3634500" y="3109746"/>
            <a:ext cx="1463100" cy="73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08"/>
          <p:cNvSpPr/>
          <p:nvPr/>
        </p:nvSpPr>
        <p:spPr>
          <a:xfrm>
            <a:off x="3634500" y="3183072"/>
            <a:ext cx="1463100" cy="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0" name="Google Shape;910;p1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the image were to fail for the search of this feature, we can quickly say there is no face.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11" name="Google Shape;911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12" name="Google Shape;912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09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109"/>
          <p:cNvSpPr/>
          <p:nvPr/>
        </p:nvSpPr>
        <p:spPr>
          <a:xfrm>
            <a:off x="3634500" y="3109746"/>
            <a:ext cx="1463100" cy="73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109"/>
          <p:cNvSpPr/>
          <p:nvPr/>
        </p:nvSpPr>
        <p:spPr>
          <a:xfrm>
            <a:off x="3634500" y="3183072"/>
            <a:ext cx="1463100" cy="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1" name="Google Shape;921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it passed, then we search for the next feature, such as the bridge of the nose.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22" name="Google Shape;922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23" name="Google Shape;923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10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110"/>
          <p:cNvSpPr/>
          <p:nvPr/>
        </p:nvSpPr>
        <p:spPr>
          <a:xfrm rot="-5400000">
            <a:off x="4096863" y="3397475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110"/>
          <p:cNvSpPr/>
          <p:nvPr/>
        </p:nvSpPr>
        <p:spPr>
          <a:xfrm rot="-5400000">
            <a:off x="4161281" y="3397475"/>
            <a:ext cx="446100" cy="6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110"/>
          <p:cNvSpPr/>
          <p:nvPr/>
        </p:nvSpPr>
        <p:spPr>
          <a:xfrm rot="-5400000">
            <a:off x="4225700" y="3397475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1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continue through this cascade (which can be thousands of features).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34" name="Google Shape;934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35" name="Google Shape;935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11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11"/>
          <p:cNvSpPr/>
          <p:nvPr/>
        </p:nvSpPr>
        <p:spPr>
          <a:xfrm rot="10800000">
            <a:off x="4152081" y="3839143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11"/>
          <p:cNvSpPr/>
          <p:nvPr/>
        </p:nvSpPr>
        <p:spPr>
          <a:xfrm rot="10800000">
            <a:off x="4152081" y="3774725"/>
            <a:ext cx="446100" cy="6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11"/>
          <p:cNvSpPr/>
          <p:nvPr/>
        </p:nvSpPr>
        <p:spPr>
          <a:xfrm rot="10800000">
            <a:off x="4152081" y="3710307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111"/>
          <p:cNvSpPr/>
          <p:nvPr/>
        </p:nvSpPr>
        <p:spPr>
          <a:xfrm rot="10800000">
            <a:off x="3881231" y="3117400"/>
            <a:ext cx="446100" cy="6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111"/>
          <p:cNvSpPr/>
          <p:nvPr/>
        </p:nvSpPr>
        <p:spPr>
          <a:xfrm rot="10800000">
            <a:off x="3881231" y="3052982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111"/>
          <p:cNvSpPr/>
          <p:nvPr/>
        </p:nvSpPr>
        <p:spPr>
          <a:xfrm rot="10800000">
            <a:off x="4430706" y="3085188"/>
            <a:ext cx="446100" cy="6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111"/>
          <p:cNvSpPr/>
          <p:nvPr/>
        </p:nvSpPr>
        <p:spPr>
          <a:xfrm rot="10800000">
            <a:off x="4430706" y="3020769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